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8ee8088b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8ee8088b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8ee8088bb2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8ee8088bb2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8ee8088bb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ee8088bb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8ee8088bb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8ee8088bb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8ee8088bb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8ee8088bb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8ee8088bb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8ee8088bb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8ee8088bb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8ee8088bb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8ee8088bb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8ee8088bb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8ee8088bb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ee8088bb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86cbdb2ae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86cbdb2ae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8ee8088bb2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8ee8088bb2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8ee8088bb2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8ee8088bb2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jp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automatetheboringstuff.com/chapter18/" TargetMode="External"/><Relationship Id="rId4" Type="http://schemas.openxmlformats.org/officeDocument/2006/relationships/image" Target="../media/image1.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3.png"/><Relationship Id="rId5" Type="http://schemas.openxmlformats.org/officeDocument/2006/relationships/image" Target="../media/image12.png"/><Relationship Id="rId6"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lnSpc>
                <a:spcPct val="115000"/>
              </a:lnSpc>
              <a:spcBef>
                <a:spcPts val="900"/>
              </a:spcBef>
              <a:spcAft>
                <a:spcPts val="0"/>
              </a:spcAft>
              <a:buClr>
                <a:schemeClr val="dk1"/>
              </a:buClr>
              <a:buSzPts val="1100"/>
              <a:buFont typeface="Arial"/>
              <a:buNone/>
            </a:pPr>
            <a:r>
              <a:rPr b="1" lang="en" sz="2500">
                <a:solidFill>
                  <a:srgbClr val="2D3B45"/>
                </a:solidFill>
              </a:rPr>
              <a:t>Computer mouse replication with gestures</a:t>
            </a:r>
            <a:endParaRPr b="1" sz="2500">
              <a:solidFill>
                <a:srgbClr val="2D3B45"/>
              </a:solidFill>
            </a:endParaRPr>
          </a:p>
          <a:p>
            <a:pPr indent="0" lvl="0" marL="0" rtl="0" algn="ctr">
              <a:spcBef>
                <a:spcPts val="900"/>
              </a:spcBef>
              <a:spcAft>
                <a:spcPts val="0"/>
              </a:spcAft>
              <a:buNone/>
            </a:pPr>
            <a:r>
              <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Members:</a:t>
            </a:r>
            <a:endParaRPr/>
          </a:p>
          <a:p>
            <a:pPr indent="0" lvl="0" marL="0" rtl="0" algn="ctr">
              <a:spcBef>
                <a:spcPts val="0"/>
              </a:spcBef>
              <a:spcAft>
                <a:spcPts val="0"/>
              </a:spcAft>
              <a:buNone/>
            </a:pPr>
            <a:r>
              <a:rPr lang="en"/>
              <a:t>Nina, Vikram, Hidai, Vasco, Gurel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Final Product</a:t>
            </a:r>
            <a:endParaRPr/>
          </a:p>
        </p:txBody>
      </p:sp>
      <p:sp>
        <p:nvSpPr>
          <p:cNvPr id="122" name="Google Shape;122;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200">
                <a:solidFill>
                  <a:srgbClr val="2D3B45"/>
                </a:solidFill>
              </a:rPr>
              <a:t>The goal of this project was to create a script that would react to the movement of the sensor tile in real time and move the mouse cursor accordingly on the screen.</a:t>
            </a:r>
            <a:endParaRPr sz="1200">
              <a:solidFill>
                <a:srgbClr val="2D3B45"/>
              </a:solidFill>
            </a:endParaRPr>
          </a:p>
          <a:p>
            <a:pPr indent="0" lvl="0" marL="0" rtl="0" algn="just">
              <a:spcBef>
                <a:spcPts val="900"/>
              </a:spcBef>
              <a:spcAft>
                <a:spcPts val="0"/>
              </a:spcAft>
              <a:buClr>
                <a:schemeClr val="dk1"/>
              </a:buClr>
              <a:buSzPts val="1100"/>
              <a:buFont typeface="Arial"/>
              <a:buNone/>
            </a:pPr>
            <a:r>
              <a:rPr lang="en" sz="1200">
                <a:solidFill>
                  <a:srgbClr val="2D3B45"/>
                </a:solidFill>
              </a:rPr>
              <a:t>In order to accomplish this task, the first thing we did was to investigate different machine learning algorithms so that we could differentiate and associate gestures with sensor tile readings.</a:t>
            </a:r>
            <a:endParaRPr sz="1200">
              <a:solidFill>
                <a:srgbClr val="2D3B45"/>
              </a:solidFill>
            </a:endParaRPr>
          </a:p>
          <a:p>
            <a:pPr indent="0" lvl="0" marL="0" rtl="0" algn="just">
              <a:spcBef>
                <a:spcPts val="900"/>
              </a:spcBef>
              <a:spcAft>
                <a:spcPts val="0"/>
              </a:spcAft>
              <a:buClr>
                <a:schemeClr val="dk1"/>
              </a:buClr>
              <a:buSzPts val="1100"/>
              <a:buFont typeface="Arial"/>
              <a:buNone/>
            </a:pPr>
            <a:r>
              <a:rPr lang="en" sz="1200">
                <a:solidFill>
                  <a:srgbClr val="2D3B45"/>
                </a:solidFill>
              </a:rPr>
              <a:t>This was done through visualization, feature importance, and dimensionality reduction techniques. We further investigated the accuracy of a variety of classification techniques, determining that XGBoost resulted in high quality classifications.</a:t>
            </a:r>
            <a:endParaRPr sz="1200">
              <a:solidFill>
                <a:srgbClr val="2D3B45"/>
              </a:solidFill>
            </a:endParaRPr>
          </a:p>
          <a:p>
            <a:pPr indent="0" lvl="0" marL="0" rtl="0" algn="just">
              <a:spcBef>
                <a:spcPts val="900"/>
              </a:spcBef>
              <a:spcAft>
                <a:spcPts val="0"/>
              </a:spcAft>
              <a:buClr>
                <a:schemeClr val="dk1"/>
              </a:buClr>
              <a:buSzPts val="1100"/>
              <a:buFont typeface="Arial"/>
              <a:buNone/>
            </a:pPr>
            <a:r>
              <a:rPr lang="en" sz="1200">
                <a:solidFill>
                  <a:srgbClr val="2D3B45"/>
                </a:solidFill>
              </a:rPr>
              <a:t>We then created a real time system incorporating C and Python in order to process sensor movements in real time, these sensor readings were then converted into actualized corresponding mouse movements on the screen.</a:t>
            </a:r>
            <a:endParaRPr sz="1200">
              <a:solidFill>
                <a:srgbClr val="2D3B45"/>
              </a:solidFill>
            </a:endParaRPr>
          </a:p>
          <a:p>
            <a:pPr indent="0" lvl="0" marL="0" rtl="0" algn="just">
              <a:spcBef>
                <a:spcPts val="900"/>
              </a:spcBef>
              <a:spcAft>
                <a:spcPts val="0"/>
              </a:spcAft>
              <a:buClr>
                <a:schemeClr val="dk1"/>
              </a:buClr>
              <a:buSzPts val="1100"/>
              <a:buFont typeface="Arial"/>
              <a:buNone/>
            </a:pPr>
            <a:r>
              <a:rPr lang="en" sz="1200">
                <a:solidFill>
                  <a:srgbClr val="2D3B45"/>
                </a:solidFill>
              </a:rPr>
              <a:t>Therefore this project demonstrated and serves as a proof of concept on the feasibility of controlling the computer mouse through wearable sensors.</a:t>
            </a:r>
            <a:endParaRPr sz="1200">
              <a:solidFill>
                <a:srgbClr val="2D3B45"/>
              </a:solidFill>
            </a:endParaRPr>
          </a:p>
          <a:p>
            <a:pPr indent="0" lvl="0" marL="0" rtl="0" algn="just">
              <a:spcBef>
                <a:spcPts val="900"/>
              </a:spcBef>
              <a:spcAft>
                <a:spcPts val="900"/>
              </a:spcAft>
              <a:buClr>
                <a:schemeClr val="dk1"/>
              </a:buClr>
              <a:buSzPts val="1100"/>
              <a:buFont typeface="Arial"/>
              <a:buNone/>
            </a:pPr>
            <a:r>
              <a:rPr lang="en" sz="1200">
                <a:solidFill>
                  <a:srgbClr val="2D3B45"/>
                </a:solidFill>
              </a:rPr>
              <a:t>We expect this type of technology could be of great interest and benefit for controlling computers remotely without the use of traditional input devices like keyboard and mouse as it’s usually the case in AR and VR environments.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524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 and </a:t>
            </a:r>
            <a:r>
              <a:rPr lang="en"/>
              <a:t>Future Plans</a:t>
            </a:r>
            <a:endParaRPr/>
          </a:p>
        </p:txBody>
      </p:sp>
      <p:sp>
        <p:nvSpPr>
          <p:cNvPr id="128" name="Google Shape;128;p23"/>
          <p:cNvSpPr txBox="1"/>
          <p:nvPr>
            <p:ph idx="1" type="body"/>
          </p:nvPr>
        </p:nvSpPr>
        <p:spPr>
          <a:xfrm>
            <a:off x="311700" y="1152475"/>
            <a:ext cx="51891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400">
                <a:solidFill>
                  <a:srgbClr val="2D3B45"/>
                </a:solidFill>
              </a:rPr>
              <a:t>With further development, this technology could be useful for people with disabilities. For example, a paralyzed person could rotate his head to control the direction of his wheelchair. A hat containing a sensor or even glasses with an embedded sensor could be used to control the wheelchair. The chair can be programmed to register the voice commands of the user as starting and stopping the motor and while in action, the user can tilt his head the direction he wants to go. The chair could register this swiping motion and redirect the user in the direction he wants to go. The sensor integration could be taken even one step further with nanochips in the future by embedding the actual sensor inside the eye so that no external sensor is needed to control the chair. Just the eye movements of the user would suffice to control the cart if used this way. </a:t>
            </a:r>
            <a:endParaRPr sz="1400">
              <a:solidFill>
                <a:srgbClr val="2D3B45"/>
              </a:solidFill>
            </a:endParaRPr>
          </a:p>
          <a:p>
            <a:pPr indent="0" lvl="0" marL="0" rtl="0" algn="l">
              <a:spcBef>
                <a:spcPts val="900"/>
              </a:spcBef>
              <a:spcAft>
                <a:spcPts val="1600"/>
              </a:spcAft>
              <a:buNone/>
            </a:pPr>
            <a:r>
              <a:t/>
            </a:r>
            <a:endParaRPr/>
          </a:p>
        </p:txBody>
      </p:sp>
      <p:pic>
        <p:nvPicPr>
          <p:cNvPr id="129" name="Google Shape;129;p23"/>
          <p:cNvPicPr preferRelativeResize="0"/>
          <p:nvPr/>
        </p:nvPicPr>
        <p:blipFill>
          <a:blip r:embed="rId3">
            <a:alphaModFix/>
          </a:blip>
          <a:stretch>
            <a:fillRect/>
          </a:stretch>
        </p:blipFill>
        <p:spPr>
          <a:xfrm>
            <a:off x="6014675" y="1711275"/>
            <a:ext cx="2190825" cy="3279825"/>
          </a:xfrm>
          <a:prstGeom prst="rect">
            <a:avLst/>
          </a:prstGeom>
          <a:noFill/>
          <a:ln>
            <a:noFill/>
          </a:ln>
        </p:spPr>
      </p:pic>
      <p:pic>
        <p:nvPicPr>
          <p:cNvPr id="130" name="Google Shape;130;p23"/>
          <p:cNvPicPr preferRelativeResize="0"/>
          <p:nvPr/>
        </p:nvPicPr>
        <p:blipFill>
          <a:blip r:embed="rId4">
            <a:alphaModFix/>
          </a:blip>
          <a:stretch>
            <a:fillRect/>
          </a:stretch>
        </p:blipFill>
        <p:spPr>
          <a:xfrm>
            <a:off x="7506424" y="183021"/>
            <a:ext cx="1483074" cy="834700"/>
          </a:xfrm>
          <a:prstGeom prst="rect">
            <a:avLst/>
          </a:prstGeom>
          <a:noFill/>
          <a:ln>
            <a:noFill/>
          </a:ln>
        </p:spPr>
      </p:pic>
      <p:cxnSp>
        <p:nvCxnSpPr>
          <p:cNvPr id="131" name="Google Shape;131;p23"/>
          <p:cNvCxnSpPr/>
          <p:nvPr/>
        </p:nvCxnSpPr>
        <p:spPr>
          <a:xfrm flipH="1">
            <a:off x="7017125" y="954700"/>
            <a:ext cx="811500" cy="112170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 App Classification</a:t>
            </a:r>
            <a:endParaRPr/>
          </a:p>
        </p:txBody>
      </p:sp>
      <p:sp>
        <p:nvSpPr>
          <p:cNvPr id="137" name="Google Shape;137;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Live demo of our ML classifier by means of a Web App</a:t>
            </a:r>
            <a:endParaRPr/>
          </a:p>
          <a:p>
            <a:pPr indent="-342900" lvl="0" marL="457200" rtl="0" algn="l">
              <a:spcBef>
                <a:spcPts val="0"/>
              </a:spcBef>
              <a:spcAft>
                <a:spcPts val="0"/>
              </a:spcAft>
              <a:buSzPts val="1800"/>
              <a:buChar char="●"/>
            </a:pPr>
            <a:r>
              <a:rPr lang="en"/>
              <a:t>How it can be build:</a:t>
            </a:r>
            <a:endParaRPr/>
          </a:p>
          <a:p>
            <a:pPr indent="-317500" lvl="1" marL="914400" rtl="0" algn="l">
              <a:spcBef>
                <a:spcPts val="0"/>
              </a:spcBef>
              <a:spcAft>
                <a:spcPts val="0"/>
              </a:spcAft>
              <a:buSzPts val="1400"/>
              <a:buChar char="○"/>
            </a:pPr>
            <a:r>
              <a:rPr lang="en"/>
              <a:t>Django &gt; 3.0 Backend</a:t>
            </a:r>
            <a:endParaRPr/>
          </a:p>
          <a:p>
            <a:pPr indent="-317500" lvl="2" marL="1371600" rtl="0" algn="l">
              <a:spcBef>
                <a:spcPts val="0"/>
              </a:spcBef>
              <a:spcAft>
                <a:spcPts val="0"/>
              </a:spcAft>
              <a:buSzPts val="1400"/>
              <a:buChar char="■"/>
            </a:pPr>
            <a:r>
              <a:rPr lang="en"/>
              <a:t>Support ASGI, asynchronous python code</a:t>
            </a:r>
            <a:endParaRPr/>
          </a:p>
          <a:p>
            <a:pPr indent="-317500" lvl="2" marL="1371600" rtl="0" algn="l">
              <a:spcBef>
                <a:spcPts val="0"/>
              </a:spcBef>
              <a:spcAft>
                <a:spcPts val="0"/>
              </a:spcAft>
              <a:buSzPts val="1400"/>
              <a:buChar char="■"/>
            </a:pPr>
            <a:r>
              <a:rPr lang="en"/>
              <a:t>So support of websockets is build in</a:t>
            </a:r>
            <a:endParaRPr/>
          </a:p>
          <a:p>
            <a:pPr indent="-317500" lvl="1" marL="914400" rtl="0" algn="l">
              <a:spcBef>
                <a:spcPts val="0"/>
              </a:spcBef>
              <a:spcAft>
                <a:spcPts val="0"/>
              </a:spcAft>
              <a:buSzPts val="1400"/>
              <a:buChar char="○"/>
            </a:pPr>
            <a:r>
              <a:rPr lang="en"/>
              <a:t>React Frontend</a:t>
            </a:r>
            <a:endParaRPr/>
          </a:p>
          <a:p>
            <a:pPr indent="-317500" lvl="2" marL="1371600" rtl="0" algn="l">
              <a:spcBef>
                <a:spcPts val="0"/>
              </a:spcBef>
              <a:spcAft>
                <a:spcPts val="0"/>
              </a:spcAft>
              <a:buSzPts val="1400"/>
              <a:buChar char="■"/>
            </a:pPr>
            <a:r>
              <a:rPr lang="en"/>
              <a:t>Link the react app with the django project</a:t>
            </a:r>
            <a:endParaRPr/>
          </a:p>
          <a:p>
            <a:pPr indent="-317500" lvl="2" marL="1371600" rtl="0" algn="l">
              <a:spcBef>
                <a:spcPts val="0"/>
              </a:spcBef>
              <a:spcAft>
                <a:spcPts val="0"/>
              </a:spcAft>
              <a:buSzPts val="1400"/>
              <a:buChar char="■"/>
            </a:pPr>
            <a:r>
              <a:rPr lang="en"/>
              <a:t>Simple page to handle UI and display results</a:t>
            </a:r>
            <a:endParaRPr/>
          </a:p>
          <a:p>
            <a:pPr indent="-317500" lvl="2" marL="1371600" rtl="0" algn="l">
              <a:spcBef>
                <a:spcPts val="0"/>
              </a:spcBef>
              <a:spcAft>
                <a:spcPts val="0"/>
              </a:spcAft>
              <a:buSzPts val="1400"/>
              <a:buChar char="■"/>
            </a:pPr>
            <a:r>
              <a:rPr lang="en"/>
              <a:t>Bridge React App with js Generic Sensor API</a:t>
            </a:r>
            <a:endParaRPr/>
          </a:p>
          <a:p>
            <a:pPr indent="-317500" lvl="1" marL="914400" rtl="0" algn="l">
              <a:spcBef>
                <a:spcPts val="0"/>
              </a:spcBef>
              <a:spcAft>
                <a:spcPts val="0"/>
              </a:spcAft>
              <a:buSzPts val="1400"/>
              <a:buChar char="○"/>
            </a:pPr>
            <a:r>
              <a:rPr lang="en"/>
              <a:t>ML Integration</a:t>
            </a:r>
            <a:endParaRPr/>
          </a:p>
          <a:p>
            <a:pPr indent="-317500" lvl="2" marL="1371600" rtl="0" algn="l">
              <a:spcBef>
                <a:spcPts val="0"/>
              </a:spcBef>
              <a:spcAft>
                <a:spcPts val="0"/>
              </a:spcAft>
              <a:buSzPts val="1400"/>
              <a:buChar char="■"/>
            </a:pPr>
            <a:r>
              <a:rPr lang="en"/>
              <a:t>Implementing our model in the Django backend</a:t>
            </a:r>
            <a:endParaRPr/>
          </a:p>
          <a:p>
            <a:pPr indent="-317500" lvl="2" marL="1371600" rtl="0" algn="l">
              <a:spcBef>
                <a:spcPts val="0"/>
              </a:spcBef>
              <a:spcAft>
                <a:spcPts val="0"/>
              </a:spcAft>
              <a:buSzPts val="1400"/>
              <a:buChar char="■"/>
            </a:pPr>
            <a:r>
              <a:rPr lang="en"/>
              <a:t>Which classifies movements based on sensors from the front end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Overview</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00000"/>
                </a:solidFill>
              </a:rPr>
              <a:t>This project is focused on replicating the movements of a traditional mouse using a sensortile and a python package called PYAUTOGUI.</a:t>
            </a:r>
            <a:endParaRPr sz="1200">
              <a:solidFill>
                <a:srgbClr val="000000"/>
              </a:solidFill>
            </a:endParaRPr>
          </a:p>
          <a:p>
            <a:pPr indent="0" lvl="0" marL="0" rtl="0" algn="l">
              <a:spcBef>
                <a:spcPts val="1600"/>
              </a:spcBef>
              <a:spcAft>
                <a:spcPts val="0"/>
              </a:spcAft>
              <a:buNone/>
            </a:pPr>
            <a:r>
              <a:rPr lang="en" sz="1200">
                <a:solidFill>
                  <a:srgbClr val="000000"/>
                </a:solidFill>
              </a:rPr>
              <a:t>The </a:t>
            </a:r>
            <a:r>
              <a:rPr b="1" lang="en" sz="1200">
                <a:solidFill>
                  <a:srgbClr val="000000"/>
                </a:solidFill>
              </a:rPr>
              <a:t>inspiration</a:t>
            </a:r>
            <a:r>
              <a:rPr lang="en" sz="1200">
                <a:solidFill>
                  <a:srgbClr val="000000"/>
                </a:solidFill>
              </a:rPr>
              <a:t> for this project was the movie “Minority Report”, specifically the scene where Tom Cruise is using hand gestures to control the display.</a:t>
            </a:r>
            <a:endParaRPr sz="1200">
              <a:solidFill>
                <a:srgbClr val="000000"/>
              </a:solidFill>
            </a:endParaRPr>
          </a:p>
          <a:p>
            <a:pPr indent="0" lvl="0" marL="0" rtl="0" algn="just">
              <a:spcBef>
                <a:spcPts val="1600"/>
              </a:spcBef>
              <a:spcAft>
                <a:spcPts val="0"/>
              </a:spcAft>
              <a:buNone/>
            </a:pPr>
            <a:r>
              <a:rPr lang="en" sz="1200">
                <a:solidFill>
                  <a:srgbClr val="000000"/>
                </a:solidFill>
              </a:rPr>
              <a:t>We are going to reuse parts of the code from the tutorials and modify it to create and open a port to submit data as we move the sensor. More clearly, it’ll be passing the data to a python script. We will try and capture different movements for the mouse. We will try to at the minimum replicate all the movement classes that the PYAUTOGUI package captures.</a:t>
            </a:r>
            <a:endParaRPr sz="1200">
              <a:solidFill>
                <a:srgbClr val="000000"/>
              </a:solidFill>
            </a:endParaRPr>
          </a:p>
          <a:p>
            <a:pPr indent="0" lvl="0" marL="0" rtl="0" algn="just">
              <a:spcBef>
                <a:spcPts val="900"/>
              </a:spcBef>
              <a:spcAft>
                <a:spcPts val="0"/>
              </a:spcAft>
              <a:buClr>
                <a:schemeClr val="dk1"/>
              </a:buClr>
              <a:buSzPts val="1100"/>
              <a:buFont typeface="Arial"/>
              <a:buNone/>
            </a:pPr>
            <a:r>
              <a:rPr lang="en" sz="1200">
                <a:solidFill>
                  <a:srgbClr val="000000"/>
                </a:solidFill>
              </a:rPr>
              <a:t>The </a:t>
            </a:r>
            <a:r>
              <a:rPr b="1" lang="en" sz="1200">
                <a:solidFill>
                  <a:srgbClr val="000000"/>
                </a:solidFill>
              </a:rPr>
              <a:t>motivation</a:t>
            </a:r>
            <a:r>
              <a:rPr lang="en" sz="1200">
                <a:solidFill>
                  <a:srgbClr val="000000"/>
                </a:solidFill>
              </a:rPr>
              <a:t> for this project is that you can integrate this with any device or display so instead of having to manually select options you can do so via gestures, in other words touch might be augmented or substituted by motion. It could later on be modified to work for people with disabilities or ones who have suffered an injury to their fingers or arms, and allow them to use this as a headband (or similar device) to control the mouse/cursor movement.</a:t>
            </a:r>
            <a:endParaRPr sz="1200">
              <a:solidFill>
                <a:srgbClr val="000000"/>
              </a:solidFill>
            </a:endParaRPr>
          </a:p>
          <a:p>
            <a:pPr indent="0" lvl="0" marL="0" rtl="0" algn="just">
              <a:spcBef>
                <a:spcPts val="900"/>
              </a:spcBef>
              <a:spcAft>
                <a:spcPts val="0"/>
              </a:spcAft>
              <a:buClr>
                <a:schemeClr val="dk1"/>
              </a:buClr>
              <a:buSzPts val="1100"/>
              <a:buFont typeface="Arial"/>
              <a:buNone/>
            </a:pPr>
            <a:r>
              <a:rPr lang="en" sz="1200">
                <a:solidFill>
                  <a:srgbClr val="000000"/>
                </a:solidFill>
              </a:rPr>
              <a:t>Additionally, this would also be a better option for interaction in a VR or AR world.</a:t>
            </a:r>
            <a:endParaRPr sz="1200">
              <a:solidFill>
                <a:srgbClr val="000000"/>
              </a:solidFill>
            </a:endParaRPr>
          </a:p>
          <a:p>
            <a:pPr indent="0" lvl="0" marL="457200" rtl="0" algn="just">
              <a:spcBef>
                <a:spcPts val="900"/>
              </a:spcBef>
              <a:spcAft>
                <a:spcPts val="900"/>
              </a:spcAft>
              <a:buNone/>
            </a:pPr>
            <a:r>
              <a:t/>
            </a:r>
            <a:endParaRPr sz="12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Technical Stack (Software)</a:t>
            </a:r>
            <a:endParaRPr/>
          </a:p>
        </p:txBody>
      </p:sp>
      <p:sp>
        <p:nvSpPr>
          <p:cNvPr id="67" name="Google Shape;67;p15"/>
          <p:cNvSpPr txBox="1"/>
          <p:nvPr>
            <p:ph idx="1" type="body"/>
          </p:nvPr>
        </p:nvSpPr>
        <p:spPr>
          <a:xfrm>
            <a:off x="311700" y="1152475"/>
            <a:ext cx="4867500" cy="18549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Char char="-"/>
            </a:pPr>
            <a:r>
              <a:rPr lang="en">
                <a:solidFill>
                  <a:srgbClr val="2D3B45"/>
                </a:solidFill>
              </a:rPr>
              <a:t>We are hoping to use libUSB1 library in python to transfer the data from the sensortile to the script</a:t>
            </a:r>
            <a:endParaRPr>
              <a:solidFill>
                <a:srgbClr val="2D3B45"/>
              </a:solidFill>
            </a:endParaRPr>
          </a:p>
          <a:p>
            <a:pPr indent="-342900" lvl="0" marL="457200" rtl="0" algn="just">
              <a:spcBef>
                <a:spcPts val="0"/>
              </a:spcBef>
              <a:spcAft>
                <a:spcPts val="0"/>
              </a:spcAft>
              <a:buSzPts val="1800"/>
              <a:buChar char="-"/>
            </a:pPr>
            <a:r>
              <a:rPr lang="en">
                <a:solidFill>
                  <a:srgbClr val="2D3B45"/>
                </a:solidFill>
              </a:rPr>
              <a:t>There is a package in python called “</a:t>
            </a:r>
            <a:r>
              <a:rPr lang="en" u="sng">
                <a:solidFill>
                  <a:srgbClr val="1155CC"/>
                </a:solidFill>
                <a:hlinkClick r:id="rId3"/>
              </a:rPr>
              <a:t>PYAUTOGUI</a:t>
            </a:r>
            <a:r>
              <a:rPr lang="en">
                <a:solidFill>
                  <a:srgbClr val="2D3B45"/>
                </a:solidFill>
              </a:rPr>
              <a:t>” that allows you to control the position of the mouse, which means that once the python application receives the information it can identify changes in the data and correlate those to the mouse position.</a:t>
            </a:r>
            <a:endParaRPr>
              <a:solidFill>
                <a:srgbClr val="2D3B45"/>
              </a:solidFill>
            </a:endParaRPr>
          </a:p>
          <a:p>
            <a:pPr indent="0" lvl="0" marL="0" rtl="0" algn="just">
              <a:spcBef>
                <a:spcPts val="900"/>
              </a:spcBef>
              <a:spcAft>
                <a:spcPts val="900"/>
              </a:spcAft>
              <a:buNone/>
            </a:pPr>
            <a:r>
              <a:t/>
            </a:r>
            <a:endParaRPr sz="1200">
              <a:solidFill>
                <a:srgbClr val="2D3B45"/>
              </a:solidFill>
            </a:endParaRPr>
          </a:p>
        </p:txBody>
      </p:sp>
      <p:pic>
        <p:nvPicPr>
          <p:cNvPr id="68" name="Google Shape;68;p15"/>
          <p:cNvPicPr preferRelativeResize="0"/>
          <p:nvPr/>
        </p:nvPicPr>
        <p:blipFill>
          <a:blip r:embed="rId4">
            <a:alphaModFix/>
          </a:blip>
          <a:stretch>
            <a:fillRect/>
          </a:stretch>
        </p:blipFill>
        <p:spPr>
          <a:xfrm>
            <a:off x="5846150" y="182500"/>
            <a:ext cx="2986149" cy="2309200"/>
          </a:xfrm>
          <a:prstGeom prst="rect">
            <a:avLst/>
          </a:prstGeom>
          <a:noFill/>
          <a:ln>
            <a:noFill/>
          </a:ln>
        </p:spPr>
      </p:pic>
      <p:pic>
        <p:nvPicPr>
          <p:cNvPr id="69" name="Google Shape;69;p15"/>
          <p:cNvPicPr preferRelativeResize="0"/>
          <p:nvPr/>
        </p:nvPicPr>
        <p:blipFill>
          <a:blip r:embed="rId5">
            <a:alphaModFix/>
          </a:blip>
          <a:stretch>
            <a:fillRect/>
          </a:stretch>
        </p:blipFill>
        <p:spPr>
          <a:xfrm>
            <a:off x="5846150" y="2491700"/>
            <a:ext cx="2986151" cy="253255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Technical Stack (Hardware)</a:t>
            </a:r>
            <a:endParaRPr/>
          </a:p>
        </p:txBody>
      </p:sp>
      <p:sp>
        <p:nvSpPr>
          <p:cNvPr id="75" name="Google Shape;75;p16"/>
          <p:cNvSpPr txBox="1"/>
          <p:nvPr>
            <p:ph idx="1" type="body"/>
          </p:nvPr>
        </p:nvSpPr>
        <p:spPr>
          <a:xfrm>
            <a:off x="311700" y="1152475"/>
            <a:ext cx="5416500" cy="8286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Char char="-"/>
            </a:pPr>
            <a:r>
              <a:rPr lang="en" sz="1900"/>
              <a:t>We are using the sensortile to collect the data</a:t>
            </a:r>
            <a:endParaRPr sz="1900"/>
          </a:p>
          <a:p>
            <a:pPr indent="-349250" lvl="0" marL="457200" rtl="0" algn="l">
              <a:spcBef>
                <a:spcPts val="0"/>
              </a:spcBef>
              <a:spcAft>
                <a:spcPts val="0"/>
              </a:spcAft>
              <a:buSzPts val="1900"/>
              <a:buChar char="-"/>
            </a:pPr>
            <a:r>
              <a:rPr lang="en" sz="1900"/>
              <a:t>Possible use of our phones </a:t>
            </a:r>
            <a:endParaRPr sz="1900"/>
          </a:p>
        </p:txBody>
      </p:sp>
      <p:pic>
        <p:nvPicPr>
          <p:cNvPr id="76" name="Google Shape;76;p16"/>
          <p:cNvPicPr preferRelativeResize="0"/>
          <p:nvPr/>
        </p:nvPicPr>
        <p:blipFill>
          <a:blip r:embed="rId3">
            <a:alphaModFix/>
          </a:blip>
          <a:stretch>
            <a:fillRect/>
          </a:stretch>
        </p:blipFill>
        <p:spPr>
          <a:xfrm>
            <a:off x="592324" y="2341700"/>
            <a:ext cx="1985400" cy="2644875"/>
          </a:xfrm>
          <a:prstGeom prst="rect">
            <a:avLst/>
          </a:prstGeom>
          <a:noFill/>
          <a:ln>
            <a:noFill/>
          </a:ln>
        </p:spPr>
      </p:pic>
      <p:pic>
        <p:nvPicPr>
          <p:cNvPr id="77" name="Google Shape;77;p16"/>
          <p:cNvPicPr preferRelativeResize="0"/>
          <p:nvPr/>
        </p:nvPicPr>
        <p:blipFill>
          <a:blip r:embed="rId4">
            <a:alphaModFix/>
          </a:blip>
          <a:stretch>
            <a:fillRect/>
          </a:stretch>
        </p:blipFill>
        <p:spPr>
          <a:xfrm>
            <a:off x="5955025" y="700975"/>
            <a:ext cx="2947675" cy="3741526"/>
          </a:xfrm>
          <a:prstGeom prst="rect">
            <a:avLst/>
          </a:prstGeom>
          <a:noFill/>
          <a:ln>
            <a:noFill/>
          </a:ln>
        </p:spPr>
      </p:pic>
      <p:pic>
        <p:nvPicPr>
          <p:cNvPr id="78" name="Google Shape;78;p16"/>
          <p:cNvPicPr preferRelativeResize="0"/>
          <p:nvPr/>
        </p:nvPicPr>
        <p:blipFill>
          <a:blip r:embed="rId5">
            <a:alphaModFix/>
          </a:blip>
          <a:stretch>
            <a:fillRect/>
          </a:stretch>
        </p:blipFill>
        <p:spPr>
          <a:xfrm>
            <a:off x="3273663" y="2335916"/>
            <a:ext cx="1985400" cy="265643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Workflow</a:t>
            </a:r>
            <a:endParaRPr/>
          </a:p>
        </p:txBody>
      </p:sp>
      <p:pic>
        <p:nvPicPr>
          <p:cNvPr id="84" name="Google Shape;84;p17"/>
          <p:cNvPicPr preferRelativeResize="0"/>
          <p:nvPr/>
        </p:nvPicPr>
        <p:blipFill>
          <a:blip r:embed="rId3">
            <a:alphaModFix/>
          </a:blip>
          <a:stretch>
            <a:fillRect/>
          </a:stretch>
        </p:blipFill>
        <p:spPr>
          <a:xfrm>
            <a:off x="847325" y="1152475"/>
            <a:ext cx="7285751" cy="3676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Collection</a:t>
            </a:r>
            <a:endParaRPr/>
          </a:p>
        </p:txBody>
      </p:sp>
      <p:sp>
        <p:nvSpPr>
          <p:cNvPr id="90" name="Google Shape;90;p18"/>
          <p:cNvSpPr txBox="1"/>
          <p:nvPr>
            <p:ph idx="1" type="body"/>
          </p:nvPr>
        </p:nvSpPr>
        <p:spPr>
          <a:xfrm>
            <a:off x="311700" y="1161875"/>
            <a:ext cx="48129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rgbClr val="2D3B45"/>
                </a:solidFill>
              </a:rPr>
              <a:t>To collect the data, we first had to investigate the “PYAUTOGUI” package to determine the movements and get an idea of how we could compile the code. After some investigation, we decided to use 6 motions, each mapped to a certain movement of the mouse or a click. </a:t>
            </a:r>
            <a:endParaRPr sz="1400">
              <a:solidFill>
                <a:srgbClr val="2D3B45"/>
              </a:solidFill>
            </a:endParaRPr>
          </a:p>
          <a:p>
            <a:pPr indent="0" lvl="0" marL="0" rtl="0" algn="just">
              <a:spcBef>
                <a:spcPts val="900"/>
              </a:spcBef>
              <a:spcAft>
                <a:spcPts val="0"/>
              </a:spcAft>
              <a:buNone/>
            </a:pPr>
            <a:r>
              <a:rPr lang="en" sz="1400">
                <a:solidFill>
                  <a:srgbClr val="2D3B45"/>
                </a:solidFill>
              </a:rPr>
              <a:t>For each movement, we decided it would be best to use </a:t>
            </a:r>
            <a:r>
              <a:rPr lang="en" sz="1400">
                <a:solidFill>
                  <a:schemeClr val="dk1"/>
                </a:solidFill>
              </a:rPr>
              <a:t>75% of the data for training and 25% of the data for testing</a:t>
            </a:r>
            <a:r>
              <a:rPr lang="en" sz="1400">
                <a:solidFill>
                  <a:srgbClr val="2D3B45"/>
                </a:solidFill>
              </a:rPr>
              <a:t>. To do that, we decided to collect data 30 times for each of the gestures, totaling 180 collections. To add variety to our gestures, we decided to use different speeds for the movements: fast, medium, and slow. </a:t>
            </a:r>
            <a:endParaRPr sz="1400">
              <a:solidFill>
                <a:srgbClr val="2D3B45"/>
              </a:solidFill>
            </a:endParaRPr>
          </a:p>
          <a:p>
            <a:pPr indent="0" lvl="0" marL="0" rtl="0" algn="just">
              <a:spcBef>
                <a:spcPts val="900"/>
              </a:spcBef>
              <a:spcAft>
                <a:spcPts val="0"/>
              </a:spcAft>
              <a:buClr>
                <a:schemeClr val="dk1"/>
              </a:buClr>
              <a:buSzPts val="1100"/>
              <a:buFont typeface="Arial"/>
              <a:buNone/>
            </a:pPr>
            <a:r>
              <a:rPr lang="en" sz="1400">
                <a:solidFill>
                  <a:srgbClr val="2D3B45"/>
                </a:solidFill>
              </a:rPr>
              <a:t>After collecting each data, we labeled them according to their speeds and their types. Finally, we uploaded them to our GitHub repository to proceed with data processing. </a:t>
            </a:r>
            <a:endParaRPr sz="1400">
              <a:solidFill>
                <a:srgbClr val="2D3B45"/>
              </a:solidFill>
            </a:endParaRPr>
          </a:p>
          <a:p>
            <a:pPr indent="0" lvl="0" marL="0" rtl="0" algn="l">
              <a:spcBef>
                <a:spcPts val="900"/>
              </a:spcBef>
              <a:spcAft>
                <a:spcPts val="1600"/>
              </a:spcAft>
              <a:buNone/>
            </a:pPr>
            <a:r>
              <a:t/>
            </a:r>
            <a:endParaRPr/>
          </a:p>
        </p:txBody>
      </p:sp>
      <p:pic>
        <p:nvPicPr>
          <p:cNvPr id="91" name="Google Shape;91;p18"/>
          <p:cNvPicPr preferRelativeResize="0"/>
          <p:nvPr/>
        </p:nvPicPr>
        <p:blipFill>
          <a:blip r:embed="rId3">
            <a:alphaModFix/>
          </a:blip>
          <a:stretch>
            <a:fillRect/>
          </a:stretch>
        </p:blipFill>
        <p:spPr>
          <a:xfrm>
            <a:off x="5266275" y="1322525"/>
            <a:ext cx="3714600" cy="3011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merging, </a:t>
            </a:r>
            <a:r>
              <a:rPr lang="en"/>
              <a:t>concatenation</a:t>
            </a:r>
            <a:r>
              <a:rPr lang="en"/>
              <a:t> and cleaning</a:t>
            </a:r>
            <a:endParaRPr/>
          </a:p>
        </p:txBody>
      </p:sp>
      <p:sp>
        <p:nvSpPr>
          <p:cNvPr id="97" name="Google Shape;97;p19"/>
          <p:cNvSpPr txBox="1"/>
          <p:nvPr>
            <p:ph idx="1" type="body"/>
          </p:nvPr>
        </p:nvSpPr>
        <p:spPr>
          <a:xfrm>
            <a:off x="311700" y="1152475"/>
            <a:ext cx="8520600" cy="3860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Seperate Project</a:t>
            </a:r>
            <a:endParaRPr/>
          </a:p>
          <a:p>
            <a:pPr indent="-342900" lvl="0" marL="457200" rtl="0" algn="l">
              <a:spcBef>
                <a:spcPts val="0"/>
              </a:spcBef>
              <a:spcAft>
                <a:spcPts val="0"/>
              </a:spcAft>
              <a:buSzPts val="1800"/>
              <a:buChar char="●"/>
            </a:pPr>
            <a:r>
              <a:rPr lang="en"/>
              <a:t>Data collection from 2 team members</a:t>
            </a:r>
            <a:endParaRPr/>
          </a:p>
          <a:p>
            <a:pPr indent="-342900" lvl="0" marL="457200" rtl="0" algn="l">
              <a:spcBef>
                <a:spcPts val="0"/>
              </a:spcBef>
              <a:spcAft>
                <a:spcPts val="0"/>
              </a:spcAft>
              <a:buSzPts val="1800"/>
              <a:buChar char="●"/>
            </a:pPr>
            <a:r>
              <a:rPr lang="en"/>
              <a:t>Merged each indexed movement sensors files into 1</a:t>
            </a:r>
            <a:endParaRPr/>
          </a:p>
          <a:p>
            <a:pPr indent="-342900" lvl="0" marL="457200" rtl="0" algn="l">
              <a:spcBef>
                <a:spcPts val="0"/>
              </a:spcBef>
              <a:spcAft>
                <a:spcPts val="0"/>
              </a:spcAft>
              <a:buSzPts val="1800"/>
              <a:buChar char="●"/>
            </a:pPr>
            <a:r>
              <a:rPr lang="en"/>
              <a:t>Concatenated per movement type</a:t>
            </a:r>
            <a:endParaRPr/>
          </a:p>
          <a:p>
            <a:pPr indent="-317500" lvl="1" marL="914400" rtl="0" algn="l">
              <a:spcBef>
                <a:spcPts val="0"/>
              </a:spcBef>
              <a:spcAft>
                <a:spcPts val="0"/>
              </a:spcAft>
              <a:buSzPts val="1400"/>
              <a:buChar char="○"/>
            </a:pPr>
            <a:r>
              <a:rPr lang="en"/>
              <a:t>Equal amount of each person in test/train</a:t>
            </a:r>
            <a:endParaRPr/>
          </a:p>
          <a:p>
            <a:pPr indent="-317500" lvl="1" marL="914400" rtl="0" algn="l">
              <a:spcBef>
                <a:spcPts val="0"/>
              </a:spcBef>
              <a:spcAft>
                <a:spcPts val="0"/>
              </a:spcAft>
              <a:buSzPts val="1400"/>
              <a:buChar char="○"/>
            </a:pPr>
            <a:r>
              <a:rPr lang="en"/>
              <a:t>Cutoff was around 25/70 because </a:t>
            </a:r>
            <a:r>
              <a:rPr lang="en"/>
              <a:t> 15 recordings per movement, so 11/4</a:t>
            </a:r>
            <a:endParaRPr/>
          </a:p>
          <a:p>
            <a:pPr indent="-342900" lvl="0" marL="457200" rtl="0" algn="l">
              <a:spcBef>
                <a:spcPts val="0"/>
              </a:spcBef>
              <a:spcAft>
                <a:spcPts val="0"/>
              </a:spcAft>
              <a:buSzPts val="1800"/>
              <a:buChar char="●"/>
            </a:pPr>
            <a:r>
              <a:rPr lang="en"/>
              <a:t>Drop </a:t>
            </a:r>
            <a:r>
              <a:rPr lang="en"/>
              <a:t>irrelevant</a:t>
            </a:r>
            <a:r>
              <a:rPr lang="en"/>
              <a:t> columns</a:t>
            </a:r>
            <a:endParaRPr/>
          </a:p>
          <a:p>
            <a:pPr indent="-342900" lvl="0" marL="457200" rtl="0" algn="l">
              <a:spcBef>
                <a:spcPts val="0"/>
              </a:spcBef>
              <a:spcAft>
                <a:spcPts val="0"/>
              </a:spcAft>
              <a:buSzPts val="1800"/>
              <a:buChar char="●"/>
            </a:pPr>
            <a:r>
              <a:rPr lang="en"/>
              <a:t>Drop null rows</a:t>
            </a:r>
            <a:endParaRPr/>
          </a:p>
          <a:p>
            <a:pPr indent="-342900" lvl="0" marL="457200" rtl="0" algn="l">
              <a:spcBef>
                <a:spcPts val="0"/>
              </a:spcBef>
              <a:spcAft>
                <a:spcPts val="0"/>
              </a:spcAft>
              <a:buSzPts val="1800"/>
              <a:buChar char="●"/>
            </a:pPr>
            <a:r>
              <a:rPr lang="en"/>
              <a:t>Remaining</a:t>
            </a:r>
            <a:r>
              <a:rPr lang="en"/>
              <a:t> of columns</a:t>
            </a:r>
            <a:endParaRPr/>
          </a:p>
          <a:p>
            <a:pPr indent="0" lvl="0" marL="457200" rtl="0" algn="l">
              <a:spcBef>
                <a:spcPts val="1600"/>
              </a:spcBef>
              <a:spcAft>
                <a:spcPts val="1600"/>
              </a:spcAft>
              <a:buNone/>
            </a:pPr>
            <a:r>
              <a:t/>
            </a:r>
            <a:endParaRPr/>
          </a:p>
        </p:txBody>
      </p:sp>
      <p:pic>
        <p:nvPicPr>
          <p:cNvPr id="98" name="Google Shape;98;p19"/>
          <p:cNvPicPr preferRelativeResize="0"/>
          <p:nvPr/>
        </p:nvPicPr>
        <p:blipFill>
          <a:blip r:embed="rId3">
            <a:alphaModFix/>
          </a:blip>
          <a:stretch>
            <a:fillRect/>
          </a:stretch>
        </p:blipFill>
        <p:spPr>
          <a:xfrm>
            <a:off x="800525" y="4066325"/>
            <a:ext cx="5153025" cy="695325"/>
          </a:xfrm>
          <a:prstGeom prst="rect">
            <a:avLst/>
          </a:prstGeom>
          <a:noFill/>
          <a:ln>
            <a:noFill/>
          </a:ln>
        </p:spPr>
      </p:pic>
      <p:pic>
        <p:nvPicPr>
          <p:cNvPr id="99" name="Google Shape;99;p19"/>
          <p:cNvPicPr preferRelativeResize="0"/>
          <p:nvPr/>
        </p:nvPicPr>
        <p:blipFill>
          <a:blip r:embed="rId4">
            <a:alphaModFix/>
          </a:blip>
          <a:stretch>
            <a:fillRect/>
          </a:stretch>
        </p:blipFill>
        <p:spPr>
          <a:xfrm>
            <a:off x="4892575" y="2194550"/>
            <a:ext cx="1110875" cy="526950"/>
          </a:xfrm>
          <a:prstGeom prst="rect">
            <a:avLst/>
          </a:prstGeom>
          <a:noFill/>
          <a:ln>
            <a:noFill/>
          </a:ln>
        </p:spPr>
      </p:pic>
      <p:pic>
        <p:nvPicPr>
          <p:cNvPr id="100" name="Google Shape;100;p19"/>
          <p:cNvPicPr preferRelativeResize="0"/>
          <p:nvPr/>
        </p:nvPicPr>
        <p:blipFill>
          <a:blip r:embed="rId5">
            <a:alphaModFix/>
          </a:blip>
          <a:stretch>
            <a:fillRect/>
          </a:stretch>
        </p:blipFill>
        <p:spPr>
          <a:xfrm>
            <a:off x="7169875" y="1136075"/>
            <a:ext cx="1788000" cy="3892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Machine Learning: Model Training, Evaluation &amp; Optimization</a:t>
            </a:r>
            <a:endParaRPr sz="2400"/>
          </a:p>
        </p:txBody>
      </p:sp>
      <p:sp>
        <p:nvSpPr>
          <p:cNvPr id="106" name="Google Shape;106;p20"/>
          <p:cNvSpPr txBox="1"/>
          <p:nvPr>
            <p:ph idx="1" type="body"/>
          </p:nvPr>
        </p:nvSpPr>
        <p:spPr>
          <a:xfrm>
            <a:off x="311700" y="1152475"/>
            <a:ext cx="8520600" cy="3891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b="1" lang="en" sz="1200" u="sng">
                <a:solidFill>
                  <a:srgbClr val="0B5394"/>
                </a:solidFill>
              </a:rPr>
              <a:t>Methodology</a:t>
            </a:r>
            <a:endParaRPr b="1" sz="1200" u="sng">
              <a:solidFill>
                <a:srgbClr val="0B5394"/>
              </a:solidFill>
            </a:endParaRPr>
          </a:p>
          <a:p>
            <a:pPr indent="0" lvl="0" marL="0" rtl="0" algn="just">
              <a:spcBef>
                <a:spcPts val="900"/>
              </a:spcBef>
              <a:spcAft>
                <a:spcPts val="0"/>
              </a:spcAft>
              <a:buClr>
                <a:schemeClr val="dk1"/>
              </a:buClr>
              <a:buSzPts val="1100"/>
              <a:buFont typeface="Arial"/>
              <a:buNone/>
            </a:pPr>
            <a:r>
              <a:rPr b="1" lang="en" sz="1050">
                <a:solidFill>
                  <a:srgbClr val="2D3B45"/>
                </a:solidFill>
                <a:highlight>
                  <a:srgbClr val="FFFFFF"/>
                </a:highlight>
              </a:rPr>
              <a:t>Step 1. </a:t>
            </a:r>
            <a:r>
              <a:rPr lang="en" sz="1050">
                <a:solidFill>
                  <a:srgbClr val="2D3B45"/>
                </a:solidFill>
                <a:highlight>
                  <a:srgbClr val="FFFFFF"/>
                </a:highlight>
              </a:rPr>
              <a:t>Environment Setup</a:t>
            </a:r>
            <a:endParaRPr sz="1050">
              <a:solidFill>
                <a:srgbClr val="2D3B45"/>
              </a:solidFill>
              <a:highlight>
                <a:srgbClr val="FFFFFF"/>
              </a:highlight>
            </a:endParaRPr>
          </a:p>
          <a:p>
            <a:pPr indent="0" lvl="0" marL="0" rtl="0" algn="just">
              <a:spcBef>
                <a:spcPts val="900"/>
              </a:spcBef>
              <a:spcAft>
                <a:spcPts val="0"/>
              </a:spcAft>
              <a:buClr>
                <a:schemeClr val="dk1"/>
              </a:buClr>
              <a:buSzPts val="1100"/>
              <a:buFont typeface="Arial"/>
              <a:buNone/>
            </a:pPr>
            <a:r>
              <a:rPr b="1" lang="en" sz="1050">
                <a:solidFill>
                  <a:srgbClr val="2D3B45"/>
                </a:solidFill>
                <a:highlight>
                  <a:srgbClr val="FFFFFF"/>
                </a:highlight>
              </a:rPr>
              <a:t>Step 2.</a:t>
            </a:r>
            <a:r>
              <a:rPr lang="en" sz="1050">
                <a:solidFill>
                  <a:srgbClr val="2D3B45"/>
                </a:solidFill>
                <a:highlight>
                  <a:srgbClr val="FFFFFF"/>
                </a:highlight>
              </a:rPr>
              <a:t> Data Setup</a:t>
            </a:r>
            <a:endParaRPr sz="1050">
              <a:solidFill>
                <a:srgbClr val="2D3B45"/>
              </a:solidFill>
              <a:highlight>
                <a:srgbClr val="FFFFFF"/>
              </a:highlight>
            </a:endParaRPr>
          </a:p>
          <a:p>
            <a:pPr indent="0" lvl="0" marL="0" rtl="0" algn="just">
              <a:spcBef>
                <a:spcPts val="900"/>
              </a:spcBef>
              <a:spcAft>
                <a:spcPts val="0"/>
              </a:spcAft>
              <a:buClr>
                <a:schemeClr val="dk1"/>
              </a:buClr>
              <a:buSzPts val="1100"/>
              <a:buFont typeface="Arial"/>
              <a:buNone/>
            </a:pPr>
            <a:r>
              <a:rPr b="1" lang="en" sz="1050">
                <a:solidFill>
                  <a:srgbClr val="2D3B45"/>
                </a:solidFill>
                <a:highlight>
                  <a:srgbClr val="FFFFFF"/>
                </a:highlight>
              </a:rPr>
              <a:t>Step 3.</a:t>
            </a:r>
            <a:r>
              <a:rPr lang="en" sz="1050">
                <a:solidFill>
                  <a:srgbClr val="2D3B45"/>
                </a:solidFill>
                <a:highlight>
                  <a:srgbClr val="FFFFFF"/>
                </a:highlight>
              </a:rPr>
              <a:t> Exploratory Data Analysis</a:t>
            </a:r>
            <a:endParaRPr sz="1050">
              <a:solidFill>
                <a:srgbClr val="2D3B45"/>
              </a:solidFill>
              <a:highlight>
                <a:srgbClr val="FFFFFF"/>
              </a:highlight>
            </a:endParaRPr>
          </a:p>
          <a:p>
            <a:pPr indent="0" lvl="0" marL="0" rtl="0" algn="just">
              <a:spcBef>
                <a:spcPts val="900"/>
              </a:spcBef>
              <a:spcAft>
                <a:spcPts val="0"/>
              </a:spcAft>
              <a:buClr>
                <a:schemeClr val="dk1"/>
              </a:buClr>
              <a:buSzPts val="1100"/>
              <a:buFont typeface="Arial"/>
              <a:buNone/>
            </a:pPr>
            <a:r>
              <a:rPr b="1" lang="en" sz="1050">
                <a:solidFill>
                  <a:srgbClr val="2D3B45"/>
                </a:solidFill>
                <a:highlight>
                  <a:srgbClr val="FFFFFF"/>
                </a:highlight>
              </a:rPr>
              <a:t>Step 4</a:t>
            </a:r>
            <a:r>
              <a:rPr lang="en" sz="1050">
                <a:solidFill>
                  <a:srgbClr val="2D3B45"/>
                </a:solidFill>
                <a:highlight>
                  <a:srgbClr val="FFFFFF"/>
                </a:highlight>
              </a:rPr>
              <a:t>. Classifier Model Training &amp; Evaluate Models</a:t>
            </a:r>
            <a:endParaRPr sz="1050">
              <a:solidFill>
                <a:srgbClr val="2D3B45"/>
              </a:solidFill>
              <a:highlight>
                <a:srgbClr val="FFFFFF"/>
              </a:highlight>
            </a:endParaRPr>
          </a:p>
          <a:p>
            <a:pPr indent="0" lvl="0" marL="457200" rtl="0" algn="just">
              <a:spcBef>
                <a:spcPts val="900"/>
              </a:spcBef>
              <a:spcAft>
                <a:spcPts val="0"/>
              </a:spcAft>
              <a:buClr>
                <a:schemeClr val="dk1"/>
              </a:buClr>
              <a:buSzPts val="1100"/>
              <a:buFont typeface="Arial"/>
              <a:buNone/>
            </a:pPr>
            <a:r>
              <a:rPr lang="en" sz="1050">
                <a:solidFill>
                  <a:srgbClr val="2D3B45"/>
                </a:solidFill>
                <a:highlight>
                  <a:srgbClr val="FFFFFF"/>
                </a:highlight>
              </a:rPr>
              <a:t>Model 1:Logistic Regression</a:t>
            </a:r>
            <a:endParaRPr sz="1050">
              <a:solidFill>
                <a:srgbClr val="2D3B45"/>
              </a:solidFill>
              <a:highlight>
                <a:srgbClr val="FFFFFF"/>
              </a:highlight>
            </a:endParaRPr>
          </a:p>
          <a:p>
            <a:pPr indent="0" lvl="0" marL="457200" rtl="0" algn="just">
              <a:spcBef>
                <a:spcPts val="900"/>
              </a:spcBef>
              <a:spcAft>
                <a:spcPts val="0"/>
              </a:spcAft>
              <a:buClr>
                <a:schemeClr val="dk1"/>
              </a:buClr>
              <a:buSzPts val="1100"/>
              <a:buFont typeface="Arial"/>
              <a:buNone/>
            </a:pPr>
            <a:r>
              <a:rPr lang="en" sz="1050">
                <a:solidFill>
                  <a:srgbClr val="2D3B45"/>
                </a:solidFill>
                <a:highlight>
                  <a:srgbClr val="FFFFFF"/>
                </a:highlight>
              </a:rPr>
              <a:t>Model 2: SVM</a:t>
            </a:r>
            <a:endParaRPr sz="1050">
              <a:solidFill>
                <a:srgbClr val="2D3B45"/>
              </a:solidFill>
              <a:highlight>
                <a:srgbClr val="FFFFFF"/>
              </a:highlight>
            </a:endParaRPr>
          </a:p>
          <a:p>
            <a:pPr indent="0" lvl="0" marL="457200" rtl="0" algn="just">
              <a:spcBef>
                <a:spcPts val="900"/>
              </a:spcBef>
              <a:spcAft>
                <a:spcPts val="0"/>
              </a:spcAft>
              <a:buClr>
                <a:schemeClr val="dk1"/>
              </a:buClr>
              <a:buSzPts val="1100"/>
              <a:buFont typeface="Arial"/>
              <a:buNone/>
            </a:pPr>
            <a:r>
              <a:rPr lang="en" sz="1050">
                <a:solidFill>
                  <a:srgbClr val="2D3B45"/>
                </a:solidFill>
                <a:highlight>
                  <a:srgbClr val="FFFFFF"/>
                </a:highlight>
              </a:rPr>
              <a:t>Model 3:Random Forest</a:t>
            </a:r>
            <a:endParaRPr sz="1050">
              <a:solidFill>
                <a:srgbClr val="2D3B45"/>
              </a:solidFill>
              <a:highlight>
                <a:srgbClr val="FFFFFF"/>
              </a:highlight>
            </a:endParaRPr>
          </a:p>
          <a:p>
            <a:pPr indent="0" lvl="0" marL="457200" rtl="0" algn="just">
              <a:spcBef>
                <a:spcPts val="900"/>
              </a:spcBef>
              <a:spcAft>
                <a:spcPts val="0"/>
              </a:spcAft>
              <a:buClr>
                <a:schemeClr val="dk1"/>
              </a:buClr>
              <a:buSzPts val="1100"/>
              <a:buFont typeface="Arial"/>
              <a:buNone/>
            </a:pPr>
            <a:r>
              <a:rPr lang="en" sz="1050">
                <a:solidFill>
                  <a:srgbClr val="2D3B45"/>
                </a:solidFill>
                <a:highlight>
                  <a:srgbClr val="FFFFFF"/>
                </a:highlight>
              </a:rPr>
              <a:t>Model 4: AdaBoost</a:t>
            </a:r>
            <a:endParaRPr sz="1050">
              <a:solidFill>
                <a:srgbClr val="2D3B45"/>
              </a:solidFill>
              <a:highlight>
                <a:srgbClr val="FFFFFF"/>
              </a:highlight>
            </a:endParaRPr>
          </a:p>
          <a:p>
            <a:pPr indent="0" lvl="0" marL="457200" rtl="0" algn="just">
              <a:spcBef>
                <a:spcPts val="900"/>
              </a:spcBef>
              <a:spcAft>
                <a:spcPts val="0"/>
              </a:spcAft>
              <a:buClr>
                <a:schemeClr val="dk1"/>
              </a:buClr>
              <a:buSzPts val="1100"/>
              <a:buFont typeface="Arial"/>
              <a:buNone/>
            </a:pPr>
            <a:r>
              <a:rPr lang="en" sz="1050">
                <a:solidFill>
                  <a:srgbClr val="2D3B45"/>
                </a:solidFill>
                <a:highlight>
                  <a:srgbClr val="FFFFFF"/>
                </a:highlight>
              </a:rPr>
              <a:t>Model 5: XGBoost</a:t>
            </a:r>
            <a:endParaRPr sz="1050">
              <a:solidFill>
                <a:srgbClr val="2D3B45"/>
              </a:solidFill>
              <a:highlight>
                <a:srgbClr val="FFFFFF"/>
              </a:highlight>
            </a:endParaRPr>
          </a:p>
          <a:p>
            <a:pPr indent="0" lvl="0" marL="0" rtl="0" algn="just">
              <a:spcBef>
                <a:spcPts val="900"/>
              </a:spcBef>
              <a:spcAft>
                <a:spcPts val="0"/>
              </a:spcAft>
              <a:buClr>
                <a:schemeClr val="dk1"/>
              </a:buClr>
              <a:buSzPts val="1100"/>
              <a:buFont typeface="Arial"/>
              <a:buNone/>
            </a:pPr>
            <a:r>
              <a:rPr b="1" lang="en" sz="1050">
                <a:solidFill>
                  <a:srgbClr val="2D3B45"/>
                </a:solidFill>
                <a:highlight>
                  <a:srgbClr val="FFFFFF"/>
                </a:highlight>
              </a:rPr>
              <a:t>Step 5</a:t>
            </a:r>
            <a:r>
              <a:rPr lang="en" sz="1050">
                <a:solidFill>
                  <a:srgbClr val="2D3B45"/>
                </a:solidFill>
                <a:highlight>
                  <a:srgbClr val="FFFFFF"/>
                </a:highlight>
              </a:rPr>
              <a:t>. Best Model Selection</a:t>
            </a:r>
            <a:endParaRPr sz="1050">
              <a:solidFill>
                <a:srgbClr val="2D3B45"/>
              </a:solidFill>
              <a:highlight>
                <a:srgbClr val="FFFFFF"/>
              </a:highlight>
            </a:endParaRPr>
          </a:p>
          <a:p>
            <a:pPr indent="0" lvl="0" marL="0" rtl="0" algn="just">
              <a:spcBef>
                <a:spcPts val="900"/>
              </a:spcBef>
              <a:spcAft>
                <a:spcPts val="0"/>
              </a:spcAft>
              <a:buClr>
                <a:schemeClr val="dk1"/>
              </a:buClr>
              <a:buSzPts val="1100"/>
              <a:buFont typeface="Arial"/>
              <a:buNone/>
            </a:pPr>
            <a:r>
              <a:rPr b="1" lang="en" sz="1050">
                <a:solidFill>
                  <a:srgbClr val="2D3B45"/>
                </a:solidFill>
                <a:highlight>
                  <a:srgbClr val="FFFFFF"/>
                </a:highlight>
              </a:rPr>
              <a:t>Step 6.</a:t>
            </a:r>
            <a:r>
              <a:rPr lang="en" sz="1050">
                <a:solidFill>
                  <a:srgbClr val="2D3B45"/>
                </a:solidFill>
                <a:highlight>
                  <a:srgbClr val="FFFFFF"/>
                </a:highlight>
              </a:rPr>
              <a:t> Hyper Parameter Tuning Of Selected Model</a:t>
            </a:r>
            <a:endParaRPr sz="1050">
              <a:solidFill>
                <a:srgbClr val="2D3B45"/>
              </a:solidFill>
              <a:highlight>
                <a:srgbClr val="FFFFFF"/>
              </a:highlight>
            </a:endParaRPr>
          </a:p>
          <a:p>
            <a:pPr indent="0" lvl="0" marL="0" rtl="0" algn="just">
              <a:spcBef>
                <a:spcPts val="900"/>
              </a:spcBef>
              <a:spcAft>
                <a:spcPts val="0"/>
              </a:spcAft>
              <a:buClr>
                <a:schemeClr val="dk1"/>
              </a:buClr>
              <a:buSzPts val="1100"/>
              <a:buFont typeface="Arial"/>
              <a:buNone/>
            </a:pPr>
            <a:r>
              <a:rPr b="1" lang="en" sz="1050">
                <a:solidFill>
                  <a:srgbClr val="2D3B45"/>
                </a:solidFill>
                <a:highlight>
                  <a:srgbClr val="FFFFFF"/>
                </a:highlight>
              </a:rPr>
              <a:t>Step 7.</a:t>
            </a:r>
            <a:r>
              <a:rPr lang="en" sz="1050">
                <a:solidFill>
                  <a:srgbClr val="2D3B45"/>
                </a:solidFill>
                <a:highlight>
                  <a:srgbClr val="FFFFFF"/>
                </a:highlight>
              </a:rPr>
              <a:t> Save Persistent Finalized Model to Disk</a:t>
            </a:r>
            <a:endParaRPr sz="1050">
              <a:solidFill>
                <a:srgbClr val="2D3B45"/>
              </a:solidFill>
              <a:highlight>
                <a:srgbClr val="FFFFFF"/>
              </a:highlight>
            </a:endParaRPr>
          </a:p>
          <a:p>
            <a:pPr indent="0" lvl="0" marL="0" rtl="0" algn="l">
              <a:spcBef>
                <a:spcPts val="900"/>
              </a:spcBef>
              <a:spcAft>
                <a:spcPts val="1600"/>
              </a:spcAft>
              <a:buNone/>
            </a:pPr>
            <a:r>
              <a:t/>
            </a:r>
            <a:endParaRPr/>
          </a:p>
        </p:txBody>
      </p:sp>
      <p:pic>
        <p:nvPicPr>
          <p:cNvPr id="107" name="Google Shape;107;p20"/>
          <p:cNvPicPr preferRelativeResize="0"/>
          <p:nvPr/>
        </p:nvPicPr>
        <p:blipFill>
          <a:blip r:embed="rId3">
            <a:alphaModFix/>
          </a:blip>
          <a:stretch>
            <a:fillRect/>
          </a:stretch>
        </p:blipFill>
        <p:spPr>
          <a:xfrm>
            <a:off x="3980375" y="3116350"/>
            <a:ext cx="2802801" cy="1859100"/>
          </a:xfrm>
          <a:prstGeom prst="rect">
            <a:avLst/>
          </a:prstGeom>
          <a:noFill/>
          <a:ln>
            <a:noFill/>
          </a:ln>
        </p:spPr>
      </p:pic>
      <p:pic>
        <p:nvPicPr>
          <p:cNvPr id="108" name="Google Shape;108;p20"/>
          <p:cNvPicPr preferRelativeResize="0"/>
          <p:nvPr/>
        </p:nvPicPr>
        <p:blipFill>
          <a:blip r:embed="rId4">
            <a:alphaModFix/>
          </a:blip>
          <a:stretch>
            <a:fillRect/>
          </a:stretch>
        </p:blipFill>
        <p:spPr>
          <a:xfrm>
            <a:off x="7070250" y="1198550"/>
            <a:ext cx="1938726" cy="1859099"/>
          </a:xfrm>
          <a:prstGeom prst="rect">
            <a:avLst/>
          </a:prstGeom>
          <a:noFill/>
          <a:ln>
            <a:noFill/>
          </a:ln>
        </p:spPr>
      </p:pic>
      <p:pic>
        <p:nvPicPr>
          <p:cNvPr id="109" name="Google Shape;109;p20"/>
          <p:cNvPicPr preferRelativeResize="0"/>
          <p:nvPr/>
        </p:nvPicPr>
        <p:blipFill>
          <a:blip r:embed="rId5">
            <a:alphaModFix/>
          </a:blip>
          <a:stretch>
            <a:fillRect/>
          </a:stretch>
        </p:blipFill>
        <p:spPr>
          <a:xfrm>
            <a:off x="6994050" y="3210050"/>
            <a:ext cx="1988153" cy="1859099"/>
          </a:xfrm>
          <a:prstGeom prst="rect">
            <a:avLst/>
          </a:prstGeom>
          <a:noFill/>
          <a:ln>
            <a:noFill/>
          </a:ln>
        </p:spPr>
      </p:pic>
      <p:pic>
        <p:nvPicPr>
          <p:cNvPr id="110" name="Google Shape;110;p20"/>
          <p:cNvPicPr preferRelativeResize="0"/>
          <p:nvPr/>
        </p:nvPicPr>
        <p:blipFill>
          <a:blip r:embed="rId6">
            <a:alphaModFix/>
          </a:blip>
          <a:stretch>
            <a:fillRect/>
          </a:stretch>
        </p:blipFill>
        <p:spPr>
          <a:xfrm>
            <a:off x="3618500" y="1409351"/>
            <a:ext cx="3306224" cy="1506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900"/>
              </a:spcAft>
              <a:buClr>
                <a:schemeClr val="dk1"/>
              </a:buClr>
              <a:buSzPts val="1100"/>
              <a:buFont typeface="Arial"/>
              <a:buNone/>
            </a:pPr>
            <a:r>
              <a:rPr lang="en" sz="2400"/>
              <a:t>Machine Learning: Summary Results</a:t>
            </a:r>
            <a:endParaRPr/>
          </a:p>
        </p:txBody>
      </p:sp>
      <p:sp>
        <p:nvSpPr>
          <p:cNvPr id="116" name="Google Shape;116;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b="1" lang="en" sz="1450">
                <a:solidFill>
                  <a:srgbClr val="1C4587"/>
                </a:solidFill>
                <a:highlight>
                  <a:srgbClr val="FFFFFF"/>
                </a:highlight>
              </a:rPr>
              <a:t>Performance metrics used:</a:t>
            </a:r>
            <a:endParaRPr b="1" sz="1450">
              <a:solidFill>
                <a:srgbClr val="1C4587"/>
              </a:solidFill>
              <a:highlight>
                <a:srgbClr val="FFFFFF"/>
              </a:highlight>
            </a:endParaRPr>
          </a:p>
          <a:p>
            <a:pPr indent="-320675" lvl="0" marL="457200" rtl="0" algn="just">
              <a:spcBef>
                <a:spcPts val="900"/>
              </a:spcBef>
              <a:spcAft>
                <a:spcPts val="0"/>
              </a:spcAft>
              <a:buClr>
                <a:srgbClr val="2D3B45"/>
              </a:buClr>
              <a:buSzPts val="1450"/>
              <a:buChar char="●"/>
            </a:pPr>
            <a:r>
              <a:rPr lang="en" sz="1450">
                <a:solidFill>
                  <a:srgbClr val="2D3B45"/>
                </a:solidFill>
                <a:highlight>
                  <a:srgbClr val="FFFFFF"/>
                </a:highlight>
              </a:rPr>
              <a:t>Accuracy </a:t>
            </a:r>
            <a:endParaRPr sz="1450">
              <a:solidFill>
                <a:srgbClr val="2D3B45"/>
              </a:solidFill>
              <a:highlight>
                <a:srgbClr val="FFFFFF"/>
              </a:highlight>
            </a:endParaRPr>
          </a:p>
          <a:p>
            <a:pPr indent="-320675" lvl="0" marL="457200" rtl="0" algn="just">
              <a:spcBef>
                <a:spcPts val="0"/>
              </a:spcBef>
              <a:spcAft>
                <a:spcPts val="0"/>
              </a:spcAft>
              <a:buClr>
                <a:srgbClr val="2D3B45"/>
              </a:buClr>
              <a:buSzPts val="1450"/>
              <a:buChar char="●"/>
            </a:pPr>
            <a:r>
              <a:rPr lang="en" sz="1450">
                <a:solidFill>
                  <a:srgbClr val="2D3B45"/>
                </a:solidFill>
                <a:highlight>
                  <a:srgbClr val="FFFFFF"/>
                </a:highlight>
              </a:rPr>
              <a:t>Precision </a:t>
            </a:r>
            <a:endParaRPr sz="1450">
              <a:solidFill>
                <a:srgbClr val="2D3B45"/>
              </a:solidFill>
              <a:highlight>
                <a:srgbClr val="FFFFFF"/>
              </a:highlight>
            </a:endParaRPr>
          </a:p>
          <a:p>
            <a:pPr indent="-320675" lvl="0" marL="457200" rtl="0" algn="just">
              <a:spcBef>
                <a:spcPts val="0"/>
              </a:spcBef>
              <a:spcAft>
                <a:spcPts val="0"/>
              </a:spcAft>
              <a:buClr>
                <a:srgbClr val="2D3B45"/>
              </a:buClr>
              <a:buSzPts val="1450"/>
              <a:buChar char="●"/>
            </a:pPr>
            <a:r>
              <a:rPr lang="en" sz="1450">
                <a:solidFill>
                  <a:srgbClr val="2D3B45"/>
                </a:solidFill>
                <a:highlight>
                  <a:srgbClr val="FFFFFF"/>
                </a:highlight>
              </a:rPr>
              <a:t>Recall</a:t>
            </a:r>
            <a:endParaRPr sz="1450">
              <a:solidFill>
                <a:srgbClr val="2D3B45"/>
              </a:solidFill>
              <a:highlight>
                <a:srgbClr val="FFFFFF"/>
              </a:highlight>
            </a:endParaRPr>
          </a:p>
          <a:p>
            <a:pPr indent="-320675" lvl="0" marL="457200" rtl="0" algn="just">
              <a:spcBef>
                <a:spcPts val="0"/>
              </a:spcBef>
              <a:spcAft>
                <a:spcPts val="0"/>
              </a:spcAft>
              <a:buClr>
                <a:srgbClr val="2D3B45"/>
              </a:buClr>
              <a:buSzPts val="1450"/>
              <a:buChar char="●"/>
            </a:pPr>
            <a:r>
              <a:rPr lang="en" sz="1450">
                <a:solidFill>
                  <a:srgbClr val="2D3B45"/>
                </a:solidFill>
                <a:highlight>
                  <a:srgbClr val="FFFFFF"/>
                </a:highlight>
              </a:rPr>
              <a:t>Prediction execution time</a:t>
            </a:r>
            <a:endParaRPr sz="1450">
              <a:solidFill>
                <a:srgbClr val="2D3B45"/>
              </a:solidFill>
              <a:highlight>
                <a:srgbClr val="FFFFFF"/>
              </a:highlight>
            </a:endParaRPr>
          </a:p>
          <a:p>
            <a:pPr indent="0" lvl="0" marL="457200" rtl="0" algn="just">
              <a:spcBef>
                <a:spcPts val="900"/>
              </a:spcBef>
              <a:spcAft>
                <a:spcPts val="0"/>
              </a:spcAft>
              <a:buNone/>
            </a:pPr>
            <a:r>
              <a:t/>
            </a:r>
            <a:endParaRPr sz="1450">
              <a:solidFill>
                <a:srgbClr val="2D3B45"/>
              </a:solidFill>
              <a:highlight>
                <a:srgbClr val="FFFFFF"/>
              </a:highlight>
            </a:endParaRPr>
          </a:p>
          <a:p>
            <a:pPr indent="0" lvl="0" marL="0" rtl="0" algn="just">
              <a:spcBef>
                <a:spcPts val="900"/>
              </a:spcBef>
              <a:spcAft>
                <a:spcPts val="0"/>
              </a:spcAft>
              <a:buClr>
                <a:schemeClr val="dk1"/>
              </a:buClr>
              <a:buSzPts val="1100"/>
              <a:buFont typeface="Arial"/>
              <a:buNone/>
            </a:pPr>
            <a:r>
              <a:rPr b="1" i="1" lang="en" sz="1450">
                <a:solidFill>
                  <a:srgbClr val="CC0000"/>
                </a:solidFill>
                <a:highlight>
                  <a:srgbClr val="FFFFFF"/>
                </a:highlight>
              </a:rPr>
              <a:t>Winner:</a:t>
            </a:r>
            <a:r>
              <a:rPr i="1" lang="en" sz="1450">
                <a:solidFill>
                  <a:srgbClr val="CC0000"/>
                </a:solidFill>
                <a:highlight>
                  <a:srgbClr val="FFFFFF"/>
                </a:highlight>
              </a:rPr>
              <a:t> XGBoost selected as the best performing model </a:t>
            </a:r>
            <a:endParaRPr i="1" sz="1450">
              <a:solidFill>
                <a:srgbClr val="CC0000"/>
              </a:solidFill>
              <a:highlight>
                <a:srgbClr val="FFFFFF"/>
              </a:highlight>
            </a:endParaRPr>
          </a:p>
          <a:p>
            <a:pPr indent="0" lvl="0" marL="0" rtl="0" algn="just">
              <a:spcBef>
                <a:spcPts val="900"/>
              </a:spcBef>
              <a:spcAft>
                <a:spcPts val="0"/>
              </a:spcAft>
              <a:buClr>
                <a:schemeClr val="dk1"/>
              </a:buClr>
              <a:buSzPts val="1100"/>
              <a:buFont typeface="Arial"/>
              <a:buNone/>
            </a:pPr>
            <a:r>
              <a:rPr i="1" lang="en" sz="1450">
                <a:solidFill>
                  <a:srgbClr val="1C4587"/>
                </a:solidFill>
                <a:highlight>
                  <a:srgbClr val="FFFFFF"/>
                </a:highlight>
              </a:rPr>
              <a:t>(Accuracy &gt;85%, Precision&gt;85% , Recall&gt;80%  , Predication execution time &lt;0.05 sec) </a:t>
            </a:r>
            <a:endParaRPr i="1" sz="1450">
              <a:solidFill>
                <a:srgbClr val="1C4587"/>
              </a:solidFill>
              <a:highlight>
                <a:srgbClr val="FFFFFF"/>
              </a:highlight>
            </a:endParaRPr>
          </a:p>
          <a:p>
            <a:pPr indent="0" lvl="0" marL="0" rtl="0" algn="l">
              <a:spcBef>
                <a:spcPts val="9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